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5" r:id="rId6"/>
    <p:sldId id="260" r:id="rId7"/>
    <p:sldId id="261" r:id="rId8"/>
    <p:sldId id="262" r:id="rId9"/>
    <p:sldId id="264"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497208-FD6B-71F1-ACB6-3F6690B4B3E6}" v="373" dt="2025-04-08T20:50:40.2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jpeg>
</file>

<file path=ppt/media/image12.png>
</file>

<file path=ppt/media/image13.png>
</file>

<file path=ppt/media/image14.jpeg>
</file>

<file path=ppt/media/image15.png>
</file>

<file path=ppt/media/image16.jpeg>
</file>

<file path=ppt/media/image17.jpeg>
</file>

<file path=ppt/media/image18.jpe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4/8/2025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4/8/2025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4/8/2025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4/8/2025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
            <a:ext cx="9144000" cy="2387600"/>
          </a:xfrm>
        </p:spPr>
        <p:txBody>
          <a:bodyPr/>
          <a:lstStyle/>
          <a:p>
            <a:r>
              <a:rPr lang="en-US" dirty="0">
                <a:latin typeface="Times New Roman"/>
                <a:cs typeface="Times New Roman"/>
              </a:rPr>
              <a:t>The Atomic bombings of Hiroshima and Nagasaki</a:t>
            </a:r>
          </a:p>
        </p:txBody>
      </p:sp>
      <p:sp>
        <p:nvSpPr>
          <p:cNvPr id="3" name="Subtitle 2"/>
          <p:cNvSpPr>
            <a:spLocks noGrp="1"/>
          </p:cNvSpPr>
          <p:nvPr>
            <p:ph type="subTitle" idx="1"/>
          </p:nvPr>
        </p:nvSpPr>
        <p:spPr/>
        <p:txBody>
          <a:bodyPr/>
          <a:lstStyle/>
          <a:p>
            <a:endParaRPr lang="en-US"/>
          </a:p>
        </p:txBody>
      </p:sp>
      <p:pic>
        <p:nvPicPr>
          <p:cNvPr id="4" name="Picture 3" descr="A collage of a mushroom cloud&#10;&#10;AI-generated content may be incorrect.">
            <a:extLst>
              <a:ext uri="{FF2B5EF4-FFF2-40B4-BE49-F238E27FC236}">
                <a16:creationId xmlns:a16="http://schemas.microsoft.com/office/drawing/2014/main" id="{92247DDF-2196-C413-5C89-A5C190ADD20C}"/>
              </a:ext>
            </a:extLst>
          </p:cNvPr>
          <p:cNvPicPr>
            <a:picLocks noChangeAspect="1"/>
          </p:cNvPicPr>
          <p:nvPr/>
        </p:nvPicPr>
        <p:blipFill>
          <a:blip r:embed="rId2"/>
          <a:stretch>
            <a:fillRect/>
          </a:stretch>
        </p:blipFill>
        <p:spPr>
          <a:xfrm>
            <a:off x="2292853" y="2285999"/>
            <a:ext cx="7616593" cy="4572000"/>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04EE7-AF80-04DA-FDE5-7C29F4C4A2F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061B96-FAE8-1F7E-0F20-4CAAC660298D}"/>
              </a:ext>
            </a:extLst>
          </p:cNvPr>
          <p:cNvSpPr>
            <a:spLocks noGrp="1"/>
          </p:cNvSpPr>
          <p:nvPr>
            <p:ph idx="1"/>
          </p:nvPr>
        </p:nvSpPr>
        <p:spPr>
          <a:xfrm>
            <a:off x="4762" y="3968"/>
            <a:ext cx="7348538" cy="6863556"/>
          </a:xfrm>
        </p:spPr>
        <p:txBody>
          <a:bodyPr vert="horz" lIns="91440" tIns="45720" rIns="91440" bIns="45720" rtlCol="0" anchor="t">
            <a:normAutofit fontScale="92500" lnSpcReduction="10000"/>
          </a:bodyPr>
          <a:lstStyle/>
          <a:p>
            <a:r>
              <a:rPr lang="en-US" dirty="0">
                <a:latin typeface="Times New Roman"/>
                <a:cs typeface="Times New Roman"/>
              </a:rPr>
              <a:t>Emperor Hirohito recorded the capitulation announcement on 14th August, which was broadcast the next day.</a:t>
            </a:r>
          </a:p>
          <a:p>
            <a:r>
              <a:rPr lang="en-US" dirty="0">
                <a:latin typeface="Times New Roman"/>
                <a:cs typeface="Times New Roman"/>
              </a:rPr>
              <a:t>A coup d'état</a:t>
            </a:r>
            <a:r>
              <a:rPr lang="en-US" dirty="0">
                <a:latin typeface="Times New Roman"/>
                <a:ea typeface="+mn-lt"/>
                <a:cs typeface="+mn-lt"/>
              </a:rPr>
              <a:t> was attempted by militarists who wanted to continue the war.</a:t>
            </a:r>
          </a:p>
          <a:p>
            <a:r>
              <a:rPr lang="en-US" dirty="0">
                <a:latin typeface="Times New Roman"/>
                <a:ea typeface="+mn-lt"/>
                <a:cs typeface="+mn-lt"/>
              </a:rPr>
              <a:t>Radiation exposure increases cancer risk, but also the average lifespan of survivors was reduced by only a few months compared to those not exposed to radiation</a:t>
            </a:r>
            <a:endParaRPr lang="en-US">
              <a:latin typeface="Times New Roman"/>
              <a:ea typeface="+mn-lt"/>
              <a:cs typeface="Times New Roman"/>
            </a:endParaRPr>
          </a:p>
          <a:p>
            <a:r>
              <a:rPr lang="en-US" dirty="0">
                <a:latin typeface="Times New Roman"/>
                <a:ea typeface="+mn-lt"/>
                <a:cs typeface="+mn-lt"/>
              </a:rPr>
              <a:t>James V. Neel led a study which found that the overall number of birth defects was not much higher among the children of survivors who were pregnant. He also studied the longevity of the children who survived the bombings of Hiroshima and Nagasaki, reporting that between 90 and 95 percent were still living 50 years later. For people in 1 km to the epicenter, an increase in microencephaly(small head) and anencephaly(missing skull) was observed upon birth.</a:t>
            </a:r>
            <a:endParaRPr lang="en-US" baseline="30000" dirty="0">
              <a:latin typeface="Times New Roman"/>
              <a:cs typeface="Times New Roman"/>
            </a:endParaRPr>
          </a:p>
        </p:txBody>
      </p:sp>
      <p:pic>
        <p:nvPicPr>
          <p:cNvPr id="4" name="Picture 3" descr="Side view of a baby&amp;#39;s head&#10;&#10;AI-generated content may be incorrect.">
            <a:extLst>
              <a:ext uri="{FF2B5EF4-FFF2-40B4-BE49-F238E27FC236}">
                <a16:creationId xmlns:a16="http://schemas.microsoft.com/office/drawing/2014/main" id="{A1D474AF-E3E7-16D3-DA0B-3447A85DBBAA}"/>
              </a:ext>
            </a:extLst>
          </p:cNvPr>
          <p:cNvPicPr>
            <a:picLocks noChangeAspect="1"/>
          </p:cNvPicPr>
          <p:nvPr/>
        </p:nvPicPr>
        <p:blipFill>
          <a:blip r:embed="rId2"/>
          <a:stretch>
            <a:fillRect/>
          </a:stretch>
        </p:blipFill>
        <p:spPr>
          <a:xfrm>
            <a:off x="7262812" y="4126705"/>
            <a:ext cx="4441032" cy="2557463"/>
          </a:xfrm>
          <a:prstGeom prst="rect">
            <a:avLst/>
          </a:prstGeom>
        </p:spPr>
      </p:pic>
      <p:pic>
        <p:nvPicPr>
          <p:cNvPr id="5" name="Picture 4">
            <a:extLst>
              <a:ext uri="{FF2B5EF4-FFF2-40B4-BE49-F238E27FC236}">
                <a16:creationId xmlns:a16="http://schemas.microsoft.com/office/drawing/2014/main" id="{2829D757-4A71-4C11-FF43-55FF8CA53924}"/>
              </a:ext>
            </a:extLst>
          </p:cNvPr>
          <p:cNvPicPr>
            <a:picLocks noChangeAspect="1"/>
          </p:cNvPicPr>
          <p:nvPr/>
        </p:nvPicPr>
        <p:blipFill>
          <a:blip r:embed="rId3"/>
          <a:stretch>
            <a:fillRect/>
          </a:stretch>
        </p:blipFill>
        <p:spPr>
          <a:xfrm>
            <a:off x="7367588" y="2381"/>
            <a:ext cx="3910012" cy="4114800"/>
          </a:xfrm>
          <a:prstGeom prst="rect">
            <a:avLst/>
          </a:prstGeom>
        </p:spPr>
      </p:pic>
    </p:spTree>
    <p:extLst>
      <p:ext uri="{BB962C8B-B14F-4D97-AF65-F5344CB8AC3E}">
        <p14:creationId xmlns:p14="http://schemas.microsoft.com/office/powerpoint/2010/main" val="2452515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A4C1BC-A383-A248-7249-9DCCB80E46E3}"/>
              </a:ext>
            </a:extLst>
          </p:cNvPr>
          <p:cNvSpPr>
            <a:spLocks noGrp="1"/>
          </p:cNvSpPr>
          <p:nvPr>
            <p:ph idx="1"/>
          </p:nvPr>
        </p:nvSpPr>
        <p:spPr>
          <a:xfrm>
            <a:off x="121257" y="395715"/>
            <a:ext cx="12072730" cy="3041651"/>
          </a:xfrm>
        </p:spPr>
        <p:txBody>
          <a:bodyPr vert="horz" lIns="91440" tIns="45720" rIns="91440" bIns="45720" rtlCol="0" anchor="t">
            <a:normAutofit fontScale="92500" lnSpcReduction="10000"/>
          </a:bodyPr>
          <a:lstStyle/>
          <a:p>
            <a:r>
              <a:rPr lang="en-US" sz="2400" dirty="0">
                <a:latin typeface="Times New Roman"/>
                <a:cs typeface="Times New Roman"/>
              </a:rPr>
              <a:t>The project responsible for developing the atomic bomb was called the Manhattan project, which costed 2 billion dollars back then, which would today be 30 billion, over 130000 people worked on the project.</a:t>
            </a:r>
          </a:p>
          <a:p>
            <a:r>
              <a:rPr lang="en-US" sz="2400" dirty="0">
                <a:latin typeface="Times New Roman"/>
                <a:ea typeface="+mn-lt"/>
                <a:cs typeface="+mn-lt"/>
              </a:rPr>
              <a:t>Thousands of scientists and engineers worked on the project, but Robert Oppenheimer is considered to be the father of the Atomic bomb.</a:t>
            </a:r>
          </a:p>
          <a:p>
            <a:r>
              <a:rPr lang="en-US" sz="2400" dirty="0">
                <a:latin typeface="Times New Roman"/>
                <a:cs typeface="Times New Roman"/>
              </a:rPr>
              <a:t>The scientists first conceptualized a bomb that would utilize nuclear fission.</a:t>
            </a:r>
          </a:p>
          <a:p>
            <a:r>
              <a:rPr lang="en-US" sz="2400" dirty="0">
                <a:latin typeface="Times New Roman"/>
                <a:cs typeface="Times New Roman"/>
              </a:rPr>
              <a:t>There was a fear that the atomic bomb could ignite the whole atmosphere and destroy the world, but they still dropped it anyway.</a:t>
            </a:r>
          </a:p>
          <a:p>
            <a:r>
              <a:rPr lang="en-US" sz="2400" dirty="0">
                <a:latin typeface="Times New Roman"/>
                <a:ea typeface="+mn-lt"/>
                <a:cs typeface="+mn-lt"/>
              </a:rPr>
              <a:t>The project was created due to fears that a German atomic bomb project would develop atomic weapons first.</a:t>
            </a:r>
            <a:endParaRPr lang="en-US" sz="2400" dirty="0">
              <a:latin typeface="Times New Roman"/>
              <a:cs typeface="Times New Roman"/>
            </a:endParaRPr>
          </a:p>
        </p:txBody>
      </p:sp>
      <p:pic>
        <p:nvPicPr>
          <p:cNvPr id="7" name="Picture 6" descr="A group of men sitting in chairs&#10;&#10;AI-generated content may be incorrect.">
            <a:extLst>
              <a:ext uri="{FF2B5EF4-FFF2-40B4-BE49-F238E27FC236}">
                <a16:creationId xmlns:a16="http://schemas.microsoft.com/office/drawing/2014/main" id="{23D096CF-05A6-A7E0-18B8-A25E8742068F}"/>
              </a:ext>
            </a:extLst>
          </p:cNvPr>
          <p:cNvPicPr>
            <a:picLocks noChangeAspect="1"/>
          </p:cNvPicPr>
          <p:nvPr/>
        </p:nvPicPr>
        <p:blipFill>
          <a:blip r:embed="rId2"/>
          <a:stretch>
            <a:fillRect/>
          </a:stretch>
        </p:blipFill>
        <p:spPr>
          <a:xfrm>
            <a:off x="7374529" y="3434522"/>
            <a:ext cx="4599117" cy="3290956"/>
          </a:xfrm>
          <a:prstGeom prst="rect">
            <a:avLst/>
          </a:prstGeom>
        </p:spPr>
      </p:pic>
      <p:pic>
        <p:nvPicPr>
          <p:cNvPr id="8" name="Picture 7" descr="A blue and white logo&#10;&#10;AI-generated content may be incorrect.">
            <a:extLst>
              <a:ext uri="{FF2B5EF4-FFF2-40B4-BE49-F238E27FC236}">
                <a16:creationId xmlns:a16="http://schemas.microsoft.com/office/drawing/2014/main" id="{DDE71BD7-CE7A-8DA9-246D-3441FD30994C}"/>
              </a:ext>
            </a:extLst>
          </p:cNvPr>
          <p:cNvPicPr>
            <a:picLocks noChangeAspect="1"/>
          </p:cNvPicPr>
          <p:nvPr/>
        </p:nvPicPr>
        <p:blipFill>
          <a:blip r:embed="rId3"/>
          <a:stretch>
            <a:fillRect/>
          </a:stretch>
        </p:blipFill>
        <p:spPr>
          <a:xfrm>
            <a:off x="1990384" y="3434521"/>
            <a:ext cx="2568016" cy="3290957"/>
          </a:xfrm>
          <a:prstGeom prst="rect">
            <a:avLst/>
          </a:prstGeom>
        </p:spPr>
      </p:pic>
    </p:spTree>
    <p:extLst>
      <p:ext uri="{BB962C8B-B14F-4D97-AF65-F5344CB8AC3E}">
        <p14:creationId xmlns:p14="http://schemas.microsoft.com/office/powerpoint/2010/main" val="40881552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4D87E7-9CB2-E764-94D0-7D61699D463E}"/>
              </a:ext>
            </a:extLst>
          </p:cNvPr>
          <p:cNvSpPr>
            <a:spLocks noGrp="1"/>
          </p:cNvSpPr>
          <p:nvPr>
            <p:ph idx="1"/>
          </p:nvPr>
        </p:nvSpPr>
        <p:spPr>
          <a:xfrm>
            <a:off x="-1104" y="3211802"/>
            <a:ext cx="9002644" cy="4649512"/>
          </a:xfrm>
        </p:spPr>
        <p:txBody>
          <a:bodyPr vert="horz" lIns="91440" tIns="45720" rIns="91440" bIns="45720" rtlCol="0" anchor="t">
            <a:normAutofit/>
          </a:bodyPr>
          <a:lstStyle/>
          <a:p>
            <a:r>
              <a:rPr lang="en-US" sz="2400" dirty="0">
                <a:latin typeface="Times New Roman"/>
                <a:cs typeface="Times New Roman"/>
              </a:rPr>
              <a:t>The Allied nations had a plan to invade mainland Japan called Operation Downfall, but it was never executed.</a:t>
            </a:r>
          </a:p>
          <a:p>
            <a:r>
              <a:rPr lang="en-US" sz="2400" dirty="0">
                <a:latin typeface="Times New Roman"/>
                <a:cs typeface="Times New Roman"/>
              </a:rPr>
              <a:t>Operation Downfall would've likely had casualties numbering in the millions for both sides.</a:t>
            </a:r>
          </a:p>
          <a:p>
            <a:r>
              <a:rPr lang="en-US" sz="2400" dirty="0">
                <a:latin typeface="Times New Roman"/>
                <a:cs typeface="Times New Roman"/>
              </a:rPr>
              <a:t>Dropping the atomic bombs would accomplish at least 3 thing:</a:t>
            </a:r>
          </a:p>
          <a:p>
            <a:pPr lvl="1">
              <a:buFont typeface="Courier New" panose="020B0604020202020204" pitchFamily="34" charset="0"/>
              <a:buChar char="o"/>
            </a:pPr>
            <a:r>
              <a:rPr lang="en-US" sz="2000" dirty="0">
                <a:latin typeface="Times New Roman"/>
                <a:ea typeface="+mn-lt"/>
                <a:cs typeface="+mn-lt"/>
              </a:rPr>
              <a:t>Shock the Japanese people into unconditional surrender.</a:t>
            </a:r>
          </a:p>
          <a:p>
            <a:pPr lvl="1">
              <a:buFont typeface="Courier New" panose="020B0604020202020204" pitchFamily="34" charset="0"/>
              <a:buChar char="o"/>
            </a:pPr>
            <a:r>
              <a:rPr lang="en-US" sz="2000" dirty="0">
                <a:latin typeface="Times New Roman"/>
                <a:ea typeface="+mn-lt"/>
                <a:cs typeface="+mn-lt"/>
              </a:rPr>
              <a:t>Demonstrate military superiority, particularly to the Soviet Union.</a:t>
            </a:r>
          </a:p>
          <a:p>
            <a:pPr lvl="1">
              <a:buFont typeface="Courier New" panose="020B0604020202020204" pitchFamily="34" charset="0"/>
              <a:buChar char="o"/>
            </a:pPr>
            <a:r>
              <a:rPr lang="en-US" sz="2000" dirty="0">
                <a:latin typeface="Times New Roman"/>
                <a:ea typeface="+mn-lt"/>
                <a:cs typeface="+mn-lt"/>
              </a:rPr>
              <a:t>The United States Army Air Forces wanted to use its fission bombs on previously undamaged cities to get have accurate data on nuclear-caused damage</a:t>
            </a:r>
            <a:endParaRPr lang="en-US" sz="2000">
              <a:latin typeface="Times New Roman"/>
              <a:cs typeface="Times New Roman"/>
            </a:endParaRPr>
          </a:p>
        </p:txBody>
      </p:sp>
      <p:pic>
        <p:nvPicPr>
          <p:cNvPr id="6" name="Picture 5" descr="A map of the world&#10;&#10;AI-generated content may be incorrect.">
            <a:extLst>
              <a:ext uri="{FF2B5EF4-FFF2-40B4-BE49-F238E27FC236}">
                <a16:creationId xmlns:a16="http://schemas.microsoft.com/office/drawing/2014/main" id="{65D1C8D8-F05E-9FA0-359A-044C2879F343}"/>
              </a:ext>
            </a:extLst>
          </p:cNvPr>
          <p:cNvPicPr>
            <a:picLocks noChangeAspect="1"/>
          </p:cNvPicPr>
          <p:nvPr/>
        </p:nvPicPr>
        <p:blipFill>
          <a:blip r:embed="rId2"/>
          <a:stretch>
            <a:fillRect/>
          </a:stretch>
        </p:blipFill>
        <p:spPr>
          <a:xfrm>
            <a:off x="2182966" y="-1"/>
            <a:ext cx="4170678" cy="3213653"/>
          </a:xfrm>
          <a:prstGeom prst="rect">
            <a:avLst/>
          </a:prstGeom>
        </p:spPr>
      </p:pic>
      <p:pic>
        <p:nvPicPr>
          <p:cNvPr id="8" name="Picture 7">
            <a:extLst>
              <a:ext uri="{FF2B5EF4-FFF2-40B4-BE49-F238E27FC236}">
                <a16:creationId xmlns:a16="http://schemas.microsoft.com/office/drawing/2014/main" id="{28B8F697-2D04-AB20-2B44-2AF3AA52A2C2}"/>
              </a:ext>
            </a:extLst>
          </p:cNvPr>
          <p:cNvPicPr>
            <a:picLocks noChangeAspect="1"/>
          </p:cNvPicPr>
          <p:nvPr/>
        </p:nvPicPr>
        <p:blipFill>
          <a:blip r:embed="rId3"/>
          <a:stretch>
            <a:fillRect/>
          </a:stretch>
        </p:blipFill>
        <p:spPr>
          <a:xfrm>
            <a:off x="8666618" y="640520"/>
            <a:ext cx="3527893" cy="5135216"/>
          </a:xfrm>
          <a:prstGeom prst="rect">
            <a:avLst/>
          </a:prstGeom>
        </p:spPr>
      </p:pic>
      <p:sp>
        <p:nvSpPr>
          <p:cNvPr id="9" name="TextBox 8">
            <a:extLst>
              <a:ext uri="{FF2B5EF4-FFF2-40B4-BE49-F238E27FC236}">
                <a16:creationId xmlns:a16="http://schemas.microsoft.com/office/drawing/2014/main" id="{F43EE03A-C23A-C880-E6AB-C1AAD69DF23B}"/>
              </a:ext>
            </a:extLst>
          </p:cNvPr>
          <p:cNvSpPr txBox="1"/>
          <p:nvPr/>
        </p:nvSpPr>
        <p:spPr>
          <a:xfrm>
            <a:off x="9001203" y="-51"/>
            <a:ext cx="313287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Times New Roman"/>
                <a:cs typeface="Times New Roman"/>
              </a:rPr>
              <a:t>Operation Coronet (*1946)(25)D(12)</a:t>
            </a:r>
          </a:p>
        </p:txBody>
      </p:sp>
    </p:spTree>
    <p:extLst>
      <p:ext uri="{BB962C8B-B14F-4D97-AF65-F5344CB8AC3E}">
        <p14:creationId xmlns:p14="http://schemas.microsoft.com/office/powerpoint/2010/main" val="3784144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BD9180-A7AB-2240-5A54-CB20EC3C9F28}"/>
              </a:ext>
            </a:extLst>
          </p:cNvPr>
          <p:cNvSpPr>
            <a:spLocks noGrp="1"/>
          </p:cNvSpPr>
          <p:nvPr>
            <p:ph idx="1"/>
          </p:nvPr>
        </p:nvSpPr>
        <p:spPr>
          <a:xfrm>
            <a:off x="-221" y="5219"/>
            <a:ext cx="8063949" cy="6847163"/>
          </a:xfrm>
        </p:spPr>
        <p:txBody>
          <a:bodyPr vert="horz" lIns="91440" tIns="45720" rIns="91440" bIns="45720" rtlCol="0" anchor="t">
            <a:normAutofit fontScale="92500" lnSpcReduction="10000"/>
          </a:bodyPr>
          <a:lstStyle/>
          <a:p>
            <a:r>
              <a:rPr lang="en-US" dirty="0">
                <a:latin typeface="Times New Roman"/>
                <a:cs typeface="Times New Roman"/>
              </a:rPr>
              <a:t>The first aircraft chosen for dropping the bombs was the British Avro Lancaster, because it was the only one capable of carrying </a:t>
            </a:r>
            <a:r>
              <a:rPr lang="en-US" dirty="0">
                <a:latin typeface="Times New Roman"/>
                <a:ea typeface="+mn-lt"/>
                <a:cs typeface="+mn-lt"/>
              </a:rPr>
              <a:t>the Thin Man and Fat Man, but the American B-29 was chosen instead because there would've been difficulties with maintenance, but it had to be modified.</a:t>
            </a:r>
          </a:p>
          <a:p>
            <a:r>
              <a:rPr lang="en-US" dirty="0">
                <a:latin typeface="Times New Roman"/>
                <a:ea typeface="+mn-lt"/>
                <a:cs typeface="+mn-lt"/>
              </a:rPr>
              <a:t>Its four 3.7 m bomb bay doors and the fuselage section between the bays were removed and a single 10 m bomb bay was configured. </a:t>
            </a:r>
          </a:p>
          <a:p>
            <a:r>
              <a:rPr lang="en-US" dirty="0">
                <a:latin typeface="Times New Roman"/>
                <a:ea typeface="+mn-lt"/>
                <a:cs typeface="+mn-lt"/>
              </a:rPr>
              <a:t>It was decided that "the bomb should be used against Japan as soon as possible; that it be used on a war plant surrounded by workers' homes; and that it be used without prior warning".</a:t>
            </a:r>
          </a:p>
          <a:p>
            <a:r>
              <a:rPr lang="en-US" dirty="0">
                <a:latin typeface="Times New Roman"/>
                <a:ea typeface="+mn-lt"/>
                <a:cs typeface="+mn-lt"/>
              </a:rPr>
              <a:t>The operational plan was to drop the first bomb on 2 August, the second bomb on 10 August, and a third bomb around 24 August. However, due to weather conditions over Japan and the desire for visual bombing, the date of the first bombing mission was pushed back to 6 August, and the second was moved forward to 9 August</a:t>
            </a:r>
            <a:endParaRPr lang="en-US">
              <a:latin typeface="Times New Roman"/>
              <a:cs typeface="Times New Roman"/>
            </a:endParaRPr>
          </a:p>
        </p:txBody>
      </p:sp>
      <p:pic>
        <p:nvPicPr>
          <p:cNvPr id="6" name="Picture 5" descr="A plane flying in the sky&#10;&#10;AI-generated content may be incorrect.">
            <a:extLst>
              <a:ext uri="{FF2B5EF4-FFF2-40B4-BE49-F238E27FC236}">
                <a16:creationId xmlns:a16="http://schemas.microsoft.com/office/drawing/2014/main" id="{3FF1C01D-164E-D775-671F-C5C830E9533D}"/>
              </a:ext>
            </a:extLst>
          </p:cNvPr>
          <p:cNvPicPr>
            <a:picLocks noChangeAspect="1"/>
          </p:cNvPicPr>
          <p:nvPr/>
        </p:nvPicPr>
        <p:blipFill>
          <a:blip r:embed="rId2"/>
          <a:stretch>
            <a:fillRect/>
          </a:stretch>
        </p:blipFill>
        <p:spPr>
          <a:xfrm>
            <a:off x="8062310" y="242957"/>
            <a:ext cx="3786771" cy="2937565"/>
          </a:xfrm>
          <a:prstGeom prst="rect">
            <a:avLst/>
          </a:prstGeom>
        </p:spPr>
      </p:pic>
      <p:pic>
        <p:nvPicPr>
          <p:cNvPr id="7" name="Picture 6" descr="An old person with a wrench&#10;&#10;AI-generated content may be incorrect.">
            <a:extLst>
              <a:ext uri="{FF2B5EF4-FFF2-40B4-BE49-F238E27FC236}">
                <a16:creationId xmlns:a16="http://schemas.microsoft.com/office/drawing/2014/main" id="{B984869B-AC0E-0897-F9F8-55492C4C844D}"/>
              </a:ext>
            </a:extLst>
          </p:cNvPr>
          <p:cNvPicPr>
            <a:picLocks noChangeAspect="1"/>
          </p:cNvPicPr>
          <p:nvPr/>
        </p:nvPicPr>
        <p:blipFill>
          <a:blip r:embed="rId3"/>
          <a:stretch>
            <a:fillRect/>
          </a:stretch>
        </p:blipFill>
        <p:spPr>
          <a:xfrm>
            <a:off x="8606141" y="2992782"/>
            <a:ext cx="2699110" cy="3854174"/>
          </a:xfrm>
          <a:prstGeom prst="rect">
            <a:avLst/>
          </a:prstGeom>
        </p:spPr>
      </p:pic>
    </p:spTree>
    <p:extLst>
      <p:ext uri="{BB962C8B-B14F-4D97-AF65-F5344CB8AC3E}">
        <p14:creationId xmlns:p14="http://schemas.microsoft.com/office/powerpoint/2010/main" val="3166436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D95D82E-A466-CF58-C341-9D57514F58FD}"/>
              </a:ext>
            </a:extLst>
          </p:cNvPr>
          <p:cNvSpPr>
            <a:spLocks noGrp="1"/>
          </p:cNvSpPr>
          <p:nvPr>
            <p:ph idx="1"/>
          </p:nvPr>
        </p:nvSpPr>
        <p:spPr>
          <a:xfrm>
            <a:off x="5080" y="-3175"/>
            <a:ext cx="6756400" cy="6860858"/>
          </a:xfrm>
        </p:spPr>
        <p:txBody>
          <a:bodyPr vert="horz" lIns="91440" tIns="45720" rIns="91440" bIns="45720" rtlCol="0" anchor="t">
            <a:normAutofit fontScale="85000" lnSpcReduction="20000"/>
          </a:bodyPr>
          <a:lstStyle/>
          <a:p>
            <a:r>
              <a:rPr lang="en-US" dirty="0">
                <a:latin typeface="Times New Roman"/>
                <a:cs typeface="Times New Roman"/>
              </a:rPr>
              <a:t>B-29 Superfortress had 4 propeller engines, </a:t>
            </a:r>
            <a:r>
              <a:rPr lang="en-US" dirty="0">
                <a:latin typeface="Times New Roman"/>
                <a:ea typeface="+mn-lt"/>
                <a:cs typeface="Times New Roman"/>
              </a:rPr>
              <a:t>pressurized cabin,</a:t>
            </a:r>
            <a:r>
              <a:rPr lang="en-US" dirty="0">
                <a:latin typeface="Times New Roman"/>
                <a:ea typeface="+mn-lt"/>
                <a:cs typeface="+mn-lt"/>
              </a:rPr>
              <a:t> dual-wheeled tricycle landing gear, and an analog computer-controlled fire-control system that allowed one gunner and a fire-control officer to direct four remote machine gun turrets.</a:t>
            </a:r>
            <a:endParaRPr lang="en-US" dirty="0">
              <a:latin typeface="Times New Roman"/>
              <a:cs typeface="Times New Roman"/>
            </a:endParaRPr>
          </a:p>
          <a:p>
            <a:r>
              <a:rPr lang="en-US" dirty="0">
                <a:latin typeface="Times New Roman"/>
                <a:ea typeface="+mn-lt"/>
                <a:cs typeface="+mn-lt"/>
              </a:rPr>
              <a:t>designed for high-altitude </a:t>
            </a:r>
            <a:r>
              <a:rPr lang="en-US" dirty="0" err="1">
                <a:latin typeface="Times New Roman"/>
                <a:ea typeface="+mn-lt"/>
                <a:cs typeface="+mn-lt"/>
              </a:rPr>
              <a:t>strat</a:t>
            </a:r>
            <a:r>
              <a:rPr lang="en-US" dirty="0">
                <a:latin typeface="Times New Roman"/>
                <a:ea typeface="+mn-lt"/>
                <a:cs typeface="+mn-lt"/>
              </a:rPr>
              <a:t> bombing, but also for low-altitude night incendiary bombing(fire bombing), and in dropping naval mines. </a:t>
            </a:r>
          </a:p>
          <a:p>
            <a:r>
              <a:rPr lang="en-US" dirty="0">
                <a:latin typeface="Times New Roman"/>
                <a:cs typeface="Times New Roman"/>
              </a:rPr>
              <a:t>It is the only aircraft to ever drop nuclear weapons in combat for now.</a:t>
            </a:r>
          </a:p>
          <a:p>
            <a:r>
              <a:rPr lang="en-US" dirty="0">
                <a:latin typeface="Times New Roman"/>
                <a:cs typeface="Times New Roman"/>
              </a:rPr>
              <a:t>Design and production costed 3 billion (52), in comparison the Manhattan project was only 1,9 billion, making it the most expensive program of the war.</a:t>
            </a:r>
          </a:p>
          <a:p>
            <a:r>
              <a:rPr lang="en-US" dirty="0">
                <a:latin typeface="Times New Roman"/>
                <a:cs typeface="Times New Roman"/>
              </a:rPr>
              <a:t>It was </a:t>
            </a:r>
            <a:r>
              <a:rPr lang="en-US" dirty="0">
                <a:latin typeface="Times New Roman"/>
                <a:ea typeface="+mn-lt"/>
                <a:cs typeface="+mn-lt"/>
              </a:rPr>
              <a:t>retired in the early 1960s after 3970 had been built. </a:t>
            </a:r>
          </a:p>
          <a:p>
            <a:r>
              <a:rPr lang="en-US" dirty="0">
                <a:latin typeface="Times New Roman"/>
                <a:ea typeface="+mn-lt"/>
                <a:cs typeface="+mn-lt"/>
              </a:rPr>
              <a:t>The Soviet Union reverse engineered the B-29 and created the Tupolev Tu-4</a:t>
            </a:r>
          </a:p>
          <a:p>
            <a:r>
              <a:rPr lang="en-US" dirty="0">
                <a:latin typeface="Times New Roman"/>
                <a:ea typeface="+mn-lt"/>
                <a:cs typeface="+mn-lt"/>
              </a:rPr>
              <a:t>It was capable of flight at altitudes up to 31850 feet (9710 m), at speeds of up to 350 mph (560 km/h; 300 </a:t>
            </a:r>
            <a:r>
              <a:rPr lang="en-US" dirty="0" err="1">
                <a:latin typeface="Times New Roman"/>
                <a:ea typeface="+mn-lt"/>
                <a:cs typeface="+mn-lt"/>
              </a:rPr>
              <a:t>kn</a:t>
            </a:r>
            <a:r>
              <a:rPr lang="en-US" dirty="0">
                <a:latin typeface="Times New Roman"/>
                <a:ea typeface="+mn-lt"/>
                <a:cs typeface="+mn-lt"/>
              </a:rPr>
              <a:t>) </a:t>
            </a:r>
          </a:p>
        </p:txBody>
      </p:sp>
      <p:sp>
        <p:nvSpPr>
          <p:cNvPr id="5" name="Title 4">
            <a:extLst>
              <a:ext uri="{FF2B5EF4-FFF2-40B4-BE49-F238E27FC236}">
                <a16:creationId xmlns:a16="http://schemas.microsoft.com/office/drawing/2014/main" id="{1B73D510-BA6A-504F-26CE-2F53B55DC04C}"/>
              </a:ext>
            </a:extLst>
          </p:cNvPr>
          <p:cNvSpPr>
            <a:spLocks noGrp="1"/>
          </p:cNvSpPr>
          <p:nvPr>
            <p:ph type="title"/>
          </p:nvPr>
        </p:nvSpPr>
        <p:spPr/>
        <p:txBody>
          <a:bodyPr/>
          <a:lstStyle/>
          <a:p>
            <a:endParaRPr lang="en-US"/>
          </a:p>
        </p:txBody>
      </p:sp>
      <p:pic>
        <p:nvPicPr>
          <p:cNvPr id="6" name="Picture 5" descr="A map of the world&#10;&#10;AI-generated content may be incorrect.">
            <a:extLst>
              <a:ext uri="{FF2B5EF4-FFF2-40B4-BE49-F238E27FC236}">
                <a16:creationId xmlns:a16="http://schemas.microsoft.com/office/drawing/2014/main" id="{0F1453A6-71E2-F880-83D2-748E76D72B2D}"/>
              </a:ext>
            </a:extLst>
          </p:cNvPr>
          <p:cNvPicPr>
            <a:picLocks noChangeAspect="1"/>
          </p:cNvPicPr>
          <p:nvPr/>
        </p:nvPicPr>
        <p:blipFill>
          <a:blip r:embed="rId2"/>
          <a:stretch>
            <a:fillRect/>
          </a:stretch>
        </p:blipFill>
        <p:spPr>
          <a:xfrm>
            <a:off x="6750625" y="0"/>
            <a:ext cx="5436991" cy="4236720"/>
          </a:xfrm>
          <a:prstGeom prst="rect">
            <a:avLst/>
          </a:prstGeom>
        </p:spPr>
      </p:pic>
      <p:pic>
        <p:nvPicPr>
          <p:cNvPr id="7" name="Picture 6" descr="A large airplane in the sky&#10;&#10;AI-generated content may be incorrect.">
            <a:extLst>
              <a:ext uri="{FF2B5EF4-FFF2-40B4-BE49-F238E27FC236}">
                <a16:creationId xmlns:a16="http://schemas.microsoft.com/office/drawing/2014/main" id="{D59D78DE-2F91-D5DF-7151-D614EF9EFE7E}"/>
              </a:ext>
            </a:extLst>
          </p:cNvPr>
          <p:cNvPicPr>
            <a:picLocks noChangeAspect="1"/>
          </p:cNvPicPr>
          <p:nvPr/>
        </p:nvPicPr>
        <p:blipFill>
          <a:blip r:embed="rId3"/>
          <a:stretch>
            <a:fillRect/>
          </a:stretch>
        </p:blipFill>
        <p:spPr>
          <a:xfrm>
            <a:off x="7732754" y="4033520"/>
            <a:ext cx="3472732" cy="2621280"/>
          </a:xfrm>
          <a:prstGeom prst="rect">
            <a:avLst/>
          </a:prstGeom>
        </p:spPr>
      </p:pic>
    </p:spTree>
    <p:extLst>
      <p:ext uri="{BB962C8B-B14F-4D97-AF65-F5344CB8AC3E}">
        <p14:creationId xmlns:p14="http://schemas.microsoft.com/office/powerpoint/2010/main" val="3883484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33C9B-3E96-07BD-EB40-E0A024038C7F}"/>
              </a:ext>
            </a:extLst>
          </p:cNvPr>
          <p:cNvSpPr>
            <a:spLocks noGrp="1"/>
          </p:cNvSpPr>
          <p:nvPr>
            <p:ph type="title"/>
          </p:nvPr>
        </p:nvSpPr>
        <p:spPr/>
        <p:txBody>
          <a:bodyPr/>
          <a:lstStyle/>
          <a:p>
            <a:endParaRPr lang="en-US" dirty="0">
              <a:latin typeface="Times New Roman"/>
              <a:ea typeface="+mn-lt"/>
              <a:cs typeface="Times New Roman"/>
            </a:endParaRPr>
          </a:p>
        </p:txBody>
      </p:sp>
      <p:sp>
        <p:nvSpPr>
          <p:cNvPr id="3" name="Content Placeholder 2">
            <a:extLst>
              <a:ext uri="{FF2B5EF4-FFF2-40B4-BE49-F238E27FC236}">
                <a16:creationId xmlns:a16="http://schemas.microsoft.com/office/drawing/2014/main" id="{13FD4E79-1467-6056-E41E-85E60FD50BED}"/>
              </a:ext>
            </a:extLst>
          </p:cNvPr>
          <p:cNvSpPr>
            <a:spLocks noGrp="1"/>
          </p:cNvSpPr>
          <p:nvPr>
            <p:ph idx="1"/>
          </p:nvPr>
        </p:nvSpPr>
        <p:spPr>
          <a:xfrm>
            <a:off x="4762" y="3968"/>
            <a:ext cx="7169944" cy="6851650"/>
          </a:xfrm>
        </p:spPr>
        <p:txBody>
          <a:bodyPr vert="horz" lIns="91440" tIns="45720" rIns="91440" bIns="45720" rtlCol="0" anchor="t">
            <a:normAutofit fontScale="92500" lnSpcReduction="10000"/>
          </a:bodyPr>
          <a:lstStyle/>
          <a:p>
            <a:r>
              <a:rPr lang="en-US" dirty="0">
                <a:latin typeface="Times New Roman"/>
                <a:cs typeface="Times New Roman"/>
              </a:rPr>
              <a:t>The bombing of Hiroshima, performed on 6th August 1945 by the </a:t>
            </a:r>
            <a:r>
              <a:rPr lang="en-US" dirty="0">
                <a:latin typeface="Times New Roman"/>
                <a:ea typeface="+mn-lt"/>
                <a:cs typeface="Times New Roman"/>
              </a:rPr>
              <a:t>Enola Gay, a </a:t>
            </a:r>
            <a:r>
              <a:rPr lang="en-US" dirty="0">
                <a:latin typeface="Times New Roman"/>
                <a:ea typeface="+mn-lt"/>
                <a:cs typeface="+mn-lt"/>
              </a:rPr>
              <a:t>Boeing B-29 Superfortress </a:t>
            </a:r>
            <a:r>
              <a:rPr lang="en-US" dirty="0">
                <a:latin typeface="Times New Roman"/>
                <a:ea typeface="+mn-lt"/>
                <a:cs typeface="Times New Roman"/>
              </a:rPr>
              <a:t>of the </a:t>
            </a:r>
            <a:r>
              <a:rPr lang="en-US" dirty="0">
                <a:latin typeface="Times New Roman"/>
                <a:ea typeface="+mn-lt"/>
                <a:cs typeface="+mn-lt"/>
              </a:rPr>
              <a:t>393rd Bombardment Squadron from the 509th Composite Group, piloted by Paul Tibbets, lifted off from North Field, Tinian with Little Boy.</a:t>
            </a:r>
          </a:p>
          <a:p>
            <a:r>
              <a:rPr lang="en-US" dirty="0">
                <a:latin typeface="Times New Roman"/>
                <a:cs typeface="Times New Roman"/>
              </a:rPr>
              <a:t>Hiroshima was the main target, Nagasaki and Kokura were alternatives.</a:t>
            </a:r>
          </a:p>
          <a:p>
            <a:r>
              <a:rPr lang="en-US" dirty="0">
                <a:latin typeface="Times New Roman"/>
                <a:ea typeface="+mn-lt"/>
                <a:cs typeface="+mn-lt"/>
              </a:rPr>
              <a:t>William Sterling Parsons, the weaponeer in charge of the mission, completed the bomb assembly in the air.</a:t>
            </a:r>
          </a:p>
          <a:p>
            <a:r>
              <a:rPr lang="en-US" dirty="0">
                <a:latin typeface="Times New Roman"/>
                <a:ea typeface="+mn-lt"/>
                <a:cs typeface="+mn-lt"/>
              </a:rPr>
              <a:t>At </a:t>
            </a:r>
            <a:r>
              <a:rPr lang="en" dirty="0">
                <a:latin typeface="Times New Roman"/>
                <a:ea typeface="+mn-lt"/>
                <a:cs typeface="+mn-lt"/>
              </a:rPr>
              <a:t>08:15 the bomb was dropped, detonating at an altitude of 530 m, the blast was later estimated to 13 kilotons of TNT.</a:t>
            </a:r>
          </a:p>
          <a:p>
            <a:r>
              <a:rPr lang="en" dirty="0">
                <a:latin typeface="Times New Roman"/>
                <a:ea typeface="+mn-lt"/>
                <a:cs typeface="+mn-lt"/>
              </a:rPr>
              <a:t>12 km</a:t>
            </a:r>
            <a:r>
              <a:rPr lang="en" baseline="30000" dirty="0">
                <a:latin typeface="Times New Roman"/>
                <a:ea typeface="+mn-lt"/>
                <a:cs typeface="+mn-lt"/>
              </a:rPr>
              <a:t>2</a:t>
            </a:r>
            <a:r>
              <a:rPr lang="en" dirty="0">
                <a:latin typeface="Times New Roman"/>
                <a:ea typeface="+mn-lt"/>
                <a:cs typeface="+mn-lt"/>
              </a:rPr>
              <a:t> was destroyed. Japanese officials determined that 69% of Hiroshima's buildings were destroyed and another 6–7% damaged. </a:t>
            </a:r>
          </a:p>
          <a:p>
            <a:r>
              <a:rPr lang="en" dirty="0">
                <a:latin typeface="Times New Roman"/>
                <a:ea typeface="+mn-lt"/>
                <a:cs typeface="+mn-lt"/>
              </a:rPr>
              <a:t>140000 dead.</a:t>
            </a:r>
            <a:endParaRPr lang="en">
              <a:latin typeface="Times New Roman"/>
              <a:ea typeface="+mn-lt"/>
              <a:cs typeface="+mn-lt"/>
            </a:endParaRPr>
          </a:p>
        </p:txBody>
      </p:sp>
      <p:pic>
        <p:nvPicPr>
          <p:cNvPr id="4" name="Picture 3" descr="A map with red circles and lines&#10;&#10;AI-generated content may be incorrect.">
            <a:extLst>
              <a:ext uri="{FF2B5EF4-FFF2-40B4-BE49-F238E27FC236}">
                <a16:creationId xmlns:a16="http://schemas.microsoft.com/office/drawing/2014/main" id="{A9AAEE76-B8C7-1626-A582-263D135AF7B1}"/>
              </a:ext>
            </a:extLst>
          </p:cNvPr>
          <p:cNvPicPr>
            <a:picLocks noChangeAspect="1"/>
          </p:cNvPicPr>
          <p:nvPr/>
        </p:nvPicPr>
        <p:blipFill>
          <a:blip r:embed="rId2"/>
          <a:stretch>
            <a:fillRect/>
          </a:stretch>
        </p:blipFill>
        <p:spPr>
          <a:xfrm>
            <a:off x="7082267" y="750093"/>
            <a:ext cx="5111686" cy="4857751"/>
          </a:xfrm>
          <a:prstGeom prst="rect">
            <a:avLst/>
          </a:prstGeom>
        </p:spPr>
      </p:pic>
    </p:spTree>
    <p:extLst>
      <p:ext uri="{BB962C8B-B14F-4D97-AF65-F5344CB8AC3E}">
        <p14:creationId xmlns:p14="http://schemas.microsoft.com/office/powerpoint/2010/main" val="2826530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0EFE0-3C6B-910F-9F64-8003B5C70AD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F349C56-027C-5C39-0521-6B6B8918A187}"/>
              </a:ext>
            </a:extLst>
          </p:cNvPr>
          <p:cNvSpPr>
            <a:spLocks noGrp="1"/>
          </p:cNvSpPr>
          <p:nvPr>
            <p:ph idx="1"/>
          </p:nvPr>
        </p:nvSpPr>
        <p:spPr>
          <a:xfrm>
            <a:off x="4762" y="3969"/>
            <a:ext cx="12182475" cy="6851649"/>
          </a:xfrm>
        </p:spPr>
        <p:txBody>
          <a:bodyPr vert="horz" lIns="91440" tIns="45720" rIns="91440" bIns="45720" rtlCol="0" anchor="t">
            <a:normAutofit lnSpcReduction="10000"/>
          </a:bodyPr>
          <a:lstStyle/>
          <a:p>
            <a:r>
              <a:rPr lang="en-US" dirty="0">
                <a:latin typeface="Times New Roman"/>
                <a:cs typeface="Times New Roman"/>
              </a:rPr>
              <a:t>The bombing of Nagasaki, performed by another B-29, "Bockscar", flown by </a:t>
            </a:r>
            <a:r>
              <a:rPr lang="en-US" dirty="0">
                <a:latin typeface="Times New Roman"/>
                <a:ea typeface="+mn-lt"/>
                <a:cs typeface="+mn-lt"/>
              </a:rPr>
              <a:t>Major Charles W. Sweeney </a:t>
            </a:r>
            <a:r>
              <a:rPr lang="en-US" dirty="0">
                <a:latin typeface="Times New Roman"/>
                <a:ea typeface="+mn-lt"/>
                <a:cs typeface="Times New Roman"/>
              </a:rPr>
              <a:t>carrying the Fat Man was</a:t>
            </a:r>
            <a:r>
              <a:rPr lang="en-US" dirty="0">
                <a:latin typeface="Times New Roman"/>
                <a:cs typeface="Times New Roman"/>
              </a:rPr>
              <a:t> executed on 9th August 1945.</a:t>
            </a:r>
            <a:endParaRPr lang="en-US">
              <a:latin typeface="Times New Roman"/>
              <a:cs typeface="Times New Roman"/>
            </a:endParaRPr>
          </a:p>
          <a:p>
            <a:r>
              <a:rPr lang="en-US" dirty="0">
                <a:latin typeface="Times New Roman"/>
                <a:ea typeface="+mn-lt"/>
                <a:cs typeface="+mn-lt"/>
              </a:rPr>
              <a:t>Ashworth served as weaponeer and Kokura was the primary target, but cloud cover had obscured the city, prohibiting the visual attack required by orders, so they headed for the secondary target, Nagasaki, but even then there was clouds over Nagasaki until last minute.</a:t>
            </a:r>
          </a:p>
          <a:p>
            <a:r>
              <a:rPr lang="en-US" dirty="0">
                <a:latin typeface="Times New Roman"/>
                <a:ea typeface="+mn-lt"/>
                <a:cs typeface="+mn-lt"/>
              </a:rPr>
              <a:t>At 11:02 AM Fat Man was dropped </a:t>
            </a:r>
          </a:p>
          <a:p>
            <a:pPr marL="0" indent="0">
              <a:buNone/>
            </a:pPr>
            <a:r>
              <a:rPr lang="en-US" dirty="0">
                <a:latin typeface="Times New Roman"/>
                <a:ea typeface="+mn-lt"/>
                <a:cs typeface="+mn-lt"/>
              </a:rPr>
              <a:t>over the city's industrial valley.</a:t>
            </a:r>
            <a:endParaRPr lang="en-US">
              <a:latin typeface="Times New Roman"/>
              <a:cs typeface="Times New Roman"/>
            </a:endParaRPr>
          </a:p>
          <a:p>
            <a:r>
              <a:rPr lang="en-US" dirty="0">
                <a:latin typeface="Times New Roman"/>
                <a:ea typeface="+mn-lt"/>
                <a:cs typeface="+mn-lt"/>
              </a:rPr>
              <a:t>The blast yield was 21 kilotons of </a:t>
            </a:r>
          </a:p>
          <a:p>
            <a:pPr marL="0" indent="0">
              <a:buNone/>
            </a:pPr>
            <a:r>
              <a:rPr lang="en-US" dirty="0">
                <a:latin typeface="Times New Roman"/>
                <a:ea typeface="+mn-lt"/>
                <a:cs typeface="+mn-lt"/>
              </a:rPr>
              <a:t>TNT, but was confined to the </a:t>
            </a:r>
          </a:p>
          <a:p>
            <a:pPr marL="0" indent="0">
              <a:buNone/>
            </a:pPr>
            <a:r>
              <a:rPr lang="en-US" dirty="0">
                <a:latin typeface="Times New Roman"/>
                <a:ea typeface="+mn-lt"/>
                <a:cs typeface="+mn-lt"/>
              </a:rPr>
              <a:t>Urakami Valley, and a major portion </a:t>
            </a:r>
          </a:p>
          <a:p>
            <a:pPr marL="0" indent="0">
              <a:buNone/>
            </a:pPr>
            <a:r>
              <a:rPr lang="en-US" dirty="0">
                <a:latin typeface="Times New Roman"/>
                <a:ea typeface="+mn-lt"/>
                <a:cs typeface="+mn-lt"/>
              </a:rPr>
              <a:t>of the city was unscathed.</a:t>
            </a:r>
            <a:endParaRPr lang="en-US">
              <a:latin typeface="Times New Roman"/>
              <a:cs typeface="Times New Roman"/>
            </a:endParaRPr>
          </a:p>
          <a:p>
            <a:r>
              <a:rPr lang="en-US" dirty="0">
                <a:latin typeface="Times New Roman"/>
                <a:ea typeface="+mn-lt"/>
                <a:cs typeface="+mn-lt"/>
              </a:rPr>
              <a:t>44% of city destroyed, </a:t>
            </a:r>
          </a:p>
          <a:p>
            <a:r>
              <a:rPr lang="en-US" dirty="0">
                <a:latin typeface="Times New Roman"/>
                <a:ea typeface="+mn-lt"/>
                <a:cs typeface="+mn-lt"/>
              </a:rPr>
              <a:t>35000–40000 dead, 60000 injured</a:t>
            </a:r>
          </a:p>
        </p:txBody>
      </p:sp>
      <p:pic>
        <p:nvPicPr>
          <p:cNvPr id="4" name="Picture 3" descr="A group of people walking in a destroyed area&#10;&#10;AI-generated content may be incorrect.">
            <a:extLst>
              <a:ext uri="{FF2B5EF4-FFF2-40B4-BE49-F238E27FC236}">
                <a16:creationId xmlns:a16="http://schemas.microsoft.com/office/drawing/2014/main" id="{CC514697-4C57-E317-D6EC-157B87003E84}"/>
              </a:ext>
            </a:extLst>
          </p:cNvPr>
          <p:cNvPicPr>
            <a:picLocks noChangeAspect="1"/>
          </p:cNvPicPr>
          <p:nvPr/>
        </p:nvPicPr>
        <p:blipFill>
          <a:blip r:embed="rId2"/>
          <a:stretch>
            <a:fillRect/>
          </a:stretch>
        </p:blipFill>
        <p:spPr>
          <a:xfrm>
            <a:off x="5560218" y="2447925"/>
            <a:ext cx="6453188" cy="4069556"/>
          </a:xfrm>
          <a:prstGeom prst="rect">
            <a:avLst/>
          </a:prstGeom>
        </p:spPr>
      </p:pic>
    </p:spTree>
    <p:extLst>
      <p:ext uri="{BB962C8B-B14F-4D97-AF65-F5344CB8AC3E}">
        <p14:creationId xmlns:p14="http://schemas.microsoft.com/office/powerpoint/2010/main" val="1499712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608067-CFB5-F746-51DE-173080D8A6B9}"/>
              </a:ext>
            </a:extLst>
          </p:cNvPr>
          <p:cNvSpPr>
            <a:spLocks noGrp="1"/>
          </p:cNvSpPr>
          <p:nvPr>
            <p:ph idx="1"/>
          </p:nvPr>
        </p:nvSpPr>
        <p:spPr>
          <a:xfrm>
            <a:off x="-7143" y="3968"/>
            <a:ext cx="12194380" cy="4148933"/>
          </a:xfrm>
        </p:spPr>
        <p:txBody>
          <a:bodyPr vert="horz" lIns="91440" tIns="45720" rIns="91440" bIns="45720" rtlCol="0" anchor="t">
            <a:normAutofit fontScale="77500" lnSpcReduction="20000"/>
          </a:bodyPr>
          <a:lstStyle/>
          <a:p>
            <a:r>
              <a:rPr lang="en-US" dirty="0">
                <a:latin typeface="Times New Roman"/>
                <a:ea typeface="+mn-lt"/>
                <a:cs typeface="+mn-lt"/>
              </a:rPr>
              <a:t>Most accounts of survivors on the ground are: There was a bright flash followed by a loud boom. Most people thought that a regular bomb had gone off immediately in their vicinity, because of the violent damaged they experienced (being thrown across rooms, breaking glass, collapsing buildings), but they would emerge from the rubble and realize that the entire city is in ruins, so they would walk around without knowing where to go and encountering the cries of people trapped within crushed structures, or people with horrific burns.</a:t>
            </a:r>
          </a:p>
          <a:p>
            <a:r>
              <a:rPr lang="en-US" dirty="0">
                <a:latin typeface="Times New Roman"/>
                <a:ea typeface="+mn-lt"/>
                <a:cs typeface="+mn-lt"/>
              </a:rPr>
              <a:t>The bombs created many small fires, which merged into a firestorm, so many people jumped into rivers to escape, but many also drowned.</a:t>
            </a:r>
          </a:p>
          <a:p>
            <a:r>
              <a:rPr lang="en-US" dirty="0">
                <a:latin typeface="Times New Roman"/>
                <a:ea typeface="+mn-lt"/>
                <a:cs typeface="+mn-lt"/>
              </a:rPr>
              <a:t>The fires created by the detonation carried large amounts of ash into the clouds in the atmosphere and 1-2 hours after the explosion, black rain started to fall, which was a combination of ash, radioactive fallout, and water.</a:t>
            </a:r>
          </a:p>
          <a:p>
            <a:r>
              <a:rPr lang="en-US" dirty="0">
                <a:latin typeface="Times New Roman"/>
                <a:ea typeface="+mn-lt"/>
                <a:cs typeface="+mn-lt"/>
              </a:rPr>
              <a:t>Many people also appeared uninjured, but would die within hours or days from radiation sickness.</a:t>
            </a:r>
          </a:p>
          <a:p>
            <a:r>
              <a:rPr lang="en-US" dirty="0">
                <a:latin typeface="Times New Roman"/>
                <a:ea typeface="+mn-lt"/>
                <a:cs typeface="+mn-lt"/>
              </a:rPr>
              <a:t>Communication was lost with rest of Japan and Tokyo learned that the city had been destroyed by a new type of bomb from President Truman's announcement of the strike, sixteen hours later.</a:t>
            </a:r>
          </a:p>
        </p:txBody>
      </p:sp>
      <p:sp>
        <p:nvSpPr>
          <p:cNvPr id="5" name="Title 4">
            <a:extLst>
              <a:ext uri="{FF2B5EF4-FFF2-40B4-BE49-F238E27FC236}">
                <a16:creationId xmlns:a16="http://schemas.microsoft.com/office/drawing/2014/main" id="{2B87C7E7-FF5E-CA90-1966-89A2D3DB6A11}"/>
              </a:ext>
            </a:extLst>
          </p:cNvPr>
          <p:cNvSpPr>
            <a:spLocks noGrp="1"/>
          </p:cNvSpPr>
          <p:nvPr>
            <p:ph type="title"/>
          </p:nvPr>
        </p:nvSpPr>
        <p:spPr/>
        <p:txBody>
          <a:bodyPr/>
          <a:lstStyle/>
          <a:p>
            <a:endParaRPr lang="en-US"/>
          </a:p>
        </p:txBody>
      </p:sp>
      <p:pic>
        <p:nvPicPr>
          <p:cNvPr id="6" name="Picture 5" descr="A close-up of a railing&#10;&#10;AI-generated content may be incorrect.">
            <a:extLst>
              <a:ext uri="{FF2B5EF4-FFF2-40B4-BE49-F238E27FC236}">
                <a16:creationId xmlns:a16="http://schemas.microsoft.com/office/drawing/2014/main" id="{BEF73CC3-9A2F-E8BE-47CA-C5E42B630120}"/>
              </a:ext>
            </a:extLst>
          </p:cNvPr>
          <p:cNvPicPr>
            <a:picLocks noChangeAspect="1"/>
          </p:cNvPicPr>
          <p:nvPr/>
        </p:nvPicPr>
        <p:blipFill>
          <a:blip r:embed="rId2"/>
          <a:stretch>
            <a:fillRect/>
          </a:stretch>
        </p:blipFill>
        <p:spPr>
          <a:xfrm>
            <a:off x="8408194" y="3809999"/>
            <a:ext cx="2162176" cy="3048001"/>
          </a:xfrm>
          <a:prstGeom prst="rect">
            <a:avLst/>
          </a:prstGeom>
        </p:spPr>
      </p:pic>
      <p:pic>
        <p:nvPicPr>
          <p:cNvPr id="7" name="Picture 6">
            <a:extLst>
              <a:ext uri="{FF2B5EF4-FFF2-40B4-BE49-F238E27FC236}">
                <a16:creationId xmlns:a16="http://schemas.microsoft.com/office/drawing/2014/main" id="{850DE4F1-1185-CE64-5E36-E6EF0D90D1B5}"/>
              </a:ext>
            </a:extLst>
          </p:cNvPr>
          <p:cNvPicPr>
            <a:picLocks noChangeAspect="1"/>
          </p:cNvPicPr>
          <p:nvPr/>
        </p:nvPicPr>
        <p:blipFill>
          <a:blip r:embed="rId3"/>
          <a:stretch>
            <a:fillRect/>
          </a:stretch>
        </p:blipFill>
        <p:spPr>
          <a:xfrm>
            <a:off x="1607344" y="3823964"/>
            <a:ext cx="6072188" cy="3031978"/>
          </a:xfrm>
          <a:prstGeom prst="rect">
            <a:avLst/>
          </a:prstGeom>
        </p:spPr>
      </p:pic>
    </p:spTree>
    <p:extLst>
      <p:ext uri="{BB962C8B-B14F-4D97-AF65-F5344CB8AC3E}">
        <p14:creationId xmlns:p14="http://schemas.microsoft.com/office/powerpoint/2010/main" val="3307910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57058-422B-7AB1-D916-02D4F91DE10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280B0E9-777E-05C4-6ECE-7AF667EE6E41}"/>
              </a:ext>
            </a:extLst>
          </p:cNvPr>
          <p:cNvSpPr>
            <a:spLocks noGrp="1"/>
          </p:cNvSpPr>
          <p:nvPr>
            <p:ph idx="1"/>
          </p:nvPr>
        </p:nvSpPr>
        <p:spPr>
          <a:xfrm>
            <a:off x="4119" y="3004"/>
            <a:ext cx="6808574" cy="6853581"/>
          </a:xfrm>
        </p:spPr>
        <p:txBody>
          <a:bodyPr vert="horz" lIns="91440" tIns="45720" rIns="91440" bIns="45720" rtlCol="0" anchor="t">
            <a:normAutofit/>
          </a:bodyPr>
          <a:lstStyle/>
          <a:p>
            <a:r>
              <a:rPr lang="en-US" dirty="0">
                <a:latin typeface="Times New Roman"/>
                <a:cs typeface="Times New Roman"/>
              </a:rPr>
              <a:t>People affected by the atomic bombings were called </a:t>
            </a:r>
            <a:r>
              <a:rPr lang="en-US" dirty="0">
                <a:latin typeface="Times New Roman"/>
                <a:ea typeface="+mn-lt"/>
                <a:cs typeface="+mn-lt"/>
              </a:rPr>
              <a:t>Hibakusha.</a:t>
            </a:r>
          </a:p>
          <a:p>
            <a:r>
              <a:rPr lang="en-US" dirty="0">
                <a:latin typeface="Times New Roman"/>
                <a:cs typeface="Times New Roman"/>
              </a:rPr>
              <a:t>They are considered those who survived the blast, but were still affected by radiation sickness.</a:t>
            </a:r>
          </a:p>
          <a:p>
            <a:r>
              <a:rPr lang="en-US" dirty="0">
                <a:latin typeface="Times New Roman"/>
                <a:cs typeface="Times New Roman"/>
              </a:rPr>
              <a:t>They were very discriminated against.</a:t>
            </a:r>
          </a:p>
          <a:p>
            <a:r>
              <a:rPr lang="en-US" dirty="0">
                <a:latin typeface="Times New Roman"/>
                <a:ea typeface="+mn-lt"/>
                <a:cs typeface="+mn-lt"/>
              </a:rPr>
              <a:t>Sadako Sasaki was 2 years old when the bombs fell, she was living near the epicenter and she died two months before her 13th birthday from leukemia.</a:t>
            </a:r>
          </a:p>
          <a:p>
            <a:r>
              <a:rPr lang="en-US" dirty="0">
                <a:latin typeface="Times New Roman"/>
                <a:cs typeface="Times New Roman"/>
              </a:rPr>
              <a:t>In Japanese legend, if you fold 1000 paper cranes in one year, your wish will be granted, she tried to achieve that goal, so the paper crane became the worldwide symbol for peace.</a:t>
            </a:r>
          </a:p>
        </p:txBody>
      </p:sp>
      <p:pic>
        <p:nvPicPr>
          <p:cNvPr id="4" name="Picture 3" descr="A person with scar on her back&#10;&#10;AI-generated content may be incorrect.">
            <a:extLst>
              <a:ext uri="{FF2B5EF4-FFF2-40B4-BE49-F238E27FC236}">
                <a16:creationId xmlns:a16="http://schemas.microsoft.com/office/drawing/2014/main" id="{86636F9D-7FD8-29F0-78DA-92DA25037CD7}"/>
              </a:ext>
            </a:extLst>
          </p:cNvPr>
          <p:cNvPicPr>
            <a:picLocks noChangeAspect="1"/>
          </p:cNvPicPr>
          <p:nvPr/>
        </p:nvPicPr>
        <p:blipFill>
          <a:blip r:embed="rId2"/>
          <a:stretch>
            <a:fillRect/>
          </a:stretch>
        </p:blipFill>
        <p:spPr>
          <a:xfrm>
            <a:off x="9204405" y="360404"/>
            <a:ext cx="2855108" cy="3655542"/>
          </a:xfrm>
          <a:prstGeom prst="rect">
            <a:avLst/>
          </a:prstGeom>
        </p:spPr>
      </p:pic>
      <p:pic>
        <p:nvPicPr>
          <p:cNvPr id="5" name="Picture 4" descr="A person standing outside in a kimono&#10;&#10;AI-generated content may be incorrect.">
            <a:extLst>
              <a:ext uri="{FF2B5EF4-FFF2-40B4-BE49-F238E27FC236}">
                <a16:creationId xmlns:a16="http://schemas.microsoft.com/office/drawing/2014/main" id="{0059D5F7-FB85-2899-0C50-BD255C1C8D6B}"/>
              </a:ext>
            </a:extLst>
          </p:cNvPr>
          <p:cNvPicPr>
            <a:picLocks noChangeAspect="1"/>
          </p:cNvPicPr>
          <p:nvPr/>
        </p:nvPicPr>
        <p:blipFill>
          <a:blip r:embed="rId3"/>
          <a:stretch>
            <a:fillRect/>
          </a:stretch>
        </p:blipFill>
        <p:spPr>
          <a:xfrm>
            <a:off x="6817776" y="3161270"/>
            <a:ext cx="2778339" cy="3696730"/>
          </a:xfrm>
          <a:prstGeom prst="rect">
            <a:avLst/>
          </a:prstGeom>
        </p:spPr>
      </p:pic>
      <p:pic>
        <p:nvPicPr>
          <p:cNvPr id="6" name="Picture 5" descr="A white paper crane on a black surface&#10;&#10;AI-generated content may be incorrect.">
            <a:extLst>
              <a:ext uri="{FF2B5EF4-FFF2-40B4-BE49-F238E27FC236}">
                <a16:creationId xmlns:a16="http://schemas.microsoft.com/office/drawing/2014/main" id="{DD181983-6C60-9D30-BC24-9532BEF9ED9F}"/>
              </a:ext>
            </a:extLst>
          </p:cNvPr>
          <p:cNvPicPr>
            <a:picLocks noChangeAspect="1"/>
          </p:cNvPicPr>
          <p:nvPr/>
        </p:nvPicPr>
        <p:blipFill>
          <a:blip r:embed="rId4"/>
          <a:stretch>
            <a:fillRect/>
          </a:stretch>
        </p:blipFill>
        <p:spPr>
          <a:xfrm>
            <a:off x="6456404" y="1287163"/>
            <a:ext cx="2522840" cy="1802027"/>
          </a:xfrm>
          <a:prstGeom prst="rect">
            <a:avLst/>
          </a:prstGeom>
        </p:spPr>
      </p:pic>
    </p:spTree>
    <p:extLst>
      <p:ext uri="{BB962C8B-B14F-4D97-AF65-F5344CB8AC3E}">
        <p14:creationId xmlns:p14="http://schemas.microsoft.com/office/powerpoint/2010/main" val="11982612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The Atomic bombings of Hiroshima and Nagasaki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678</cp:revision>
  <dcterms:created xsi:type="dcterms:W3CDTF">2025-04-02T19:07:15Z</dcterms:created>
  <dcterms:modified xsi:type="dcterms:W3CDTF">2025-04-08T20:51:07Z</dcterms:modified>
</cp:coreProperties>
</file>

<file path=docProps/thumbnail.jpeg>
</file>